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Nunito"/>
      <p:regular r:id="rId40"/>
      <p:bold r:id="rId41"/>
      <p:italic r:id="rId42"/>
      <p:boldItalic r:id="rId43"/>
    </p:embeddedFont>
    <p:embeddedFont>
      <p:font typeface="Maven Pro"/>
      <p:regular r:id="rId44"/>
      <p:bold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42" Type="http://schemas.openxmlformats.org/officeDocument/2006/relationships/font" Target="fonts/Nunito-italic.fntdata"/><Relationship Id="rId41" Type="http://schemas.openxmlformats.org/officeDocument/2006/relationships/font" Target="fonts/Nunito-bold.fntdata"/><Relationship Id="rId44" Type="http://schemas.openxmlformats.org/officeDocument/2006/relationships/font" Target="fonts/MavenPro-regular.fntdata"/><Relationship Id="rId43" Type="http://schemas.openxmlformats.org/officeDocument/2006/relationships/font" Target="fonts/Nunito-boldItalic.fntdata"/><Relationship Id="rId46" Type="http://schemas.openxmlformats.org/officeDocument/2006/relationships/font" Target="fonts/Merriweather-regular.fntdata"/><Relationship Id="rId45" Type="http://schemas.openxmlformats.org/officeDocument/2006/relationships/font" Target="fonts/Maven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cd64b307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cd64b307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cd64b30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cd64b30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cd64b307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cd64b307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cd64b307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cd64b307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cd64b307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cd64b307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cd64b307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cd64b307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cd2e937fa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cd2e937fa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cd2e937fa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cd2e937fa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cdd8ad3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dd8ad3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cd2e937fa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cd2e937fa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cd2e937fa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cd2e937fa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cd64b307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cd64b307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cd64b307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cd64b307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cd2e937fa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cd2e937fa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cd64b307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cd64b307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cda408d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cda408d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cd64b307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cd64b307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cda408d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cda408d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cd2fcc53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cd2fcc53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cd64b307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cd64b307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cd64b307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cd64b307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cd2e937fa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cd2e937fa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cd64b307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cd64b307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cd2fcc53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cd2fcc53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cdd8ad3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cdd8ad3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cdd8ad34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cdd8ad34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cd2e937fa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cd2e937fa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cd64b307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cd64b307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cd64b307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cd64b307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cd2e937fa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cd2e937fa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cd2e937f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cd2e937f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cd2e937fa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cd2e937fa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cd64b30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cd64b30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ata.sfgov.org/Geographic-Locations-and-Boundaries/Analysis-Neighborhoods/p5b7-5n3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rot="-281979">
            <a:off x="726075" y="1526236"/>
            <a:ext cx="8520447" cy="136441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Property Values </a:t>
            </a:r>
            <a:br>
              <a:rPr lang="en" sz="6000"/>
            </a:br>
            <a:r>
              <a:rPr lang="en"/>
              <a:t>vs </a:t>
            </a:r>
            <a:endParaRPr/>
          </a:p>
          <a:p>
            <a:pPr indent="0" lvl="0" marL="0" rtl="0" algn="l">
              <a:spcBef>
                <a:spcPts val="0"/>
              </a:spcBef>
              <a:spcAft>
                <a:spcPts val="0"/>
              </a:spcAft>
              <a:buNone/>
            </a:pPr>
            <a:r>
              <a:rPr lang="en" sz="6000"/>
              <a:t>Q</a:t>
            </a:r>
            <a:r>
              <a:rPr lang="en" sz="6000"/>
              <a:t>uality Of Life?</a:t>
            </a:r>
            <a:endParaRPr sz="6000"/>
          </a:p>
          <a:p>
            <a:pPr indent="0" lvl="0" marL="0" rtl="0" algn="l">
              <a:spcBef>
                <a:spcPts val="0"/>
              </a:spcBef>
              <a:spcAft>
                <a:spcPts val="0"/>
              </a:spcAft>
              <a:buNone/>
            </a:pPr>
            <a:r>
              <a:t/>
            </a:r>
            <a:endParaRPr/>
          </a:p>
          <a:p>
            <a:pPr indent="0" lvl="0" marL="0" rtl="0" algn="l">
              <a:spcBef>
                <a:spcPts val="0"/>
              </a:spcBef>
              <a:spcAft>
                <a:spcPts val="0"/>
              </a:spcAft>
              <a:buNone/>
            </a:pPr>
            <a:r>
              <a:t/>
            </a:r>
            <a:endParaRPr sz="1400">
              <a:solidFill>
                <a:srgbClr val="FFFFFF"/>
              </a:solidFill>
            </a:endParaRPr>
          </a:p>
        </p:txBody>
      </p:sp>
      <p:sp>
        <p:nvSpPr>
          <p:cNvPr id="278" name="Google Shape;278;p13"/>
          <p:cNvSpPr txBox="1"/>
          <p:nvPr/>
        </p:nvSpPr>
        <p:spPr>
          <a:xfrm>
            <a:off x="2790900" y="3626300"/>
            <a:ext cx="6458700" cy="17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Do higher housing prices reflect a safer/quieter neighborhood?</a:t>
            </a:r>
            <a:endParaRPr>
              <a:solidFill>
                <a:srgbClr val="FFFFFF"/>
              </a:solidFill>
              <a:latin typeface="Merriweather"/>
              <a:ea typeface="Merriweather"/>
              <a:cs typeface="Merriweather"/>
              <a:sym typeface="Merriweather"/>
            </a:endParaRPr>
          </a:p>
          <a:p>
            <a:pPr indent="0" lvl="0" marL="0" rtl="0" algn="l">
              <a:spcBef>
                <a:spcPts val="0"/>
              </a:spcBef>
              <a:spcAft>
                <a:spcPts val="0"/>
              </a:spcAft>
              <a:buNone/>
            </a:pPr>
            <a:r>
              <a:t/>
            </a:r>
            <a:endParaRPr>
              <a:solidFill>
                <a:srgbClr val="FFFFFF"/>
              </a:solidFill>
              <a:latin typeface="Merriweather"/>
              <a:ea typeface="Merriweather"/>
              <a:cs typeface="Merriweather"/>
              <a:sym typeface="Merriweather"/>
            </a:endParaRPr>
          </a:p>
          <a:p>
            <a:pPr indent="0" lvl="0" marL="0" rtl="0" algn="l">
              <a:spcBef>
                <a:spcPts val="0"/>
              </a:spcBef>
              <a:spcAft>
                <a:spcPts val="0"/>
              </a:spcAft>
              <a:buNone/>
            </a:pPr>
            <a:r>
              <a:rPr lang="en">
                <a:solidFill>
                  <a:srgbClr val="FFFFFF"/>
                </a:solidFill>
                <a:latin typeface="Merriweather"/>
                <a:ea typeface="Merriweather"/>
                <a:cs typeface="Merriweather"/>
                <a:sym typeface="Merriweather"/>
              </a:rPr>
              <a:t>A look into the last decade of San Francisco’s population growth</a:t>
            </a:r>
            <a:endParaRPr>
              <a:solidFill>
                <a:srgbClr val="FFFFFF"/>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22"/>
          <p:cNvSpPr txBox="1"/>
          <p:nvPr>
            <p:ph type="title"/>
          </p:nvPr>
        </p:nvSpPr>
        <p:spPr>
          <a:xfrm>
            <a:off x="1303800" y="598575"/>
            <a:ext cx="7030500" cy="7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Property Value Trends By District</a:t>
            </a:r>
            <a:endParaRPr sz="2400"/>
          </a:p>
        </p:txBody>
      </p:sp>
      <p:pic>
        <p:nvPicPr>
          <p:cNvPr id="330" name="Google Shape;330;p22"/>
          <p:cNvPicPr preferRelativeResize="0"/>
          <p:nvPr/>
        </p:nvPicPr>
        <p:blipFill>
          <a:blip r:embed="rId3">
            <a:alphaModFix/>
          </a:blip>
          <a:stretch>
            <a:fillRect/>
          </a:stretch>
        </p:blipFill>
        <p:spPr>
          <a:xfrm>
            <a:off x="1363125" y="1424825"/>
            <a:ext cx="7023000" cy="3240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3"/>
          <p:cNvSpPr txBox="1"/>
          <p:nvPr>
            <p:ph type="title"/>
          </p:nvPr>
        </p:nvSpPr>
        <p:spPr>
          <a:xfrm>
            <a:off x="1303800" y="598575"/>
            <a:ext cx="7030500" cy="7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Property Sales By Year</a:t>
            </a:r>
            <a:endParaRPr sz="2400"/>
          </a:p>
        </p:txBody>
      </p:sp>
      <p:pic>
        <p:nvPicPr>
          <p:cNvPr id="336" name="Google Shape;336;p23"/>
          <p:cNvPicPr preferRelativeResize="0"/>
          <p:nvPr/>
        </p:nvPicPr>
        <p:blipFill>
          <a:blip r:embed="rId3">
            <a:alphaModFix/>
          </a:blip>
          <a:stretch>
            <a:fillRect/>
          </a:stretch>
        </p:blipFill>
        <p:spPr>
          <a:xfrm>
            <a:off x="1343025" y="1215900"/>
            <a:ext cx="7308978" cy="35291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24"/>
          <p:cNvSpPr txBox="1"/>
          <p:nvPr>
            <p:ph type="title"/>
          </p:nvPr>
        </p:nvSpPr>
        <p:spPr>
          <a:xfrm>
            <a:off x="1303800" y="598575"/>
            <a:ext cx="7030500" cy="7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New Construction Projects By </a:t>
            </a:r>
            <a:r>
              <a:rPr lang="en" sz="2400"/>
              <a:t>Year</a:t>
            </a:r>
            <a:endParaRPr sz="2400"/>
          </a:p>
        </p:txBody>
      </p:sp>
      <p:pic>
        <p:nvPicPr>
          <p:cNvPr id="342" name="Google Shape;342;p24"/>
          <p:cNvPicPr preferRelativeResize="0"/>
          <p:nvPr/>
        </p:nvPicPr>
        <p:blipFill>
          <a:blip r:embed="rId3">
            <a:alphaModFix/>
          </a:blip>
          <a:stretch>
            <a:fillRect/>
          </a:stretch>
        </p:blipFill>
        <p:spPr>
          <a:xfrm>
            <a:off x="1033475" y="1430250"/>
            <a:ext cx="7252037" cy="3529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25"/>
          <p:cNvSpPr txBox="1"/>
          <p:nvPr>
            <p:ph type="title"/>
          </p:nvPr>
        </p:nvSpPr>
        <p:spPr>
          <a:xfrm>
            <a:off x="1311725" y="797025"/>
            <a:ext cx="2934900" cy="28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Are the new construction numbers for 2007-2008 possible?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Based on historic population numbers, San Francisco had a large increase in population during the 2000-2010 period</a:t>
            </a:r>
            <a:endParaRPr sz="1200"/>
          </a:p>
        </p:txBody>
      </p:sp>
      <p:pic>
        <p:nvPicPr>
          <p:cNvPr id="348" name="Google Shape;348;p25"/>
          <p:cNvPicPr preferRelativeResize="0"/>
          <p:nvPr/>
        </p:nvPicPr>
        <p:blipFill>
          <a:blip r:embed="rId3">
            <a:alphaModFix/>
          </a:blip>
          <a:stretch>
            <a:fillRect/>
          </a:stretch>
        </p:blipFill>
        <p:spPr>
          <a:xfrm>
            <a:off x="4468825" y="729900"/>
            <a:ext cx="3395051" cy="3576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6"/>
          <p:cNvSpPr txBox="1"/>
          <p:nvPr>
            <p:ph type="title"/>
          </p:nvPr>
        </p:nvSpPr>
        <p:spPr>
          <a:xfrm>
            <a:off x="1303800" y="598575"/>
            <a:ext cx="7030500" cy="7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Heat Map: Location of High Value Properties</a:t>
            </a:r>
            <a:endParaRPr sz="2400"/>
          </a:p>
        </p:txBody>
      </p:sp>
      <p:pic>
        <p:nvPicPr>
          <p:cNvPr id="354" name="Google Shape;354;p26"/>
          <p:cNvPicPr preferRelativeResize="0"/>
          <p:nvPr/>
        </p:nvPicPr>
        <p:blipFill>
          <a:blip r:embed="rId3">
            <a:alphaModFix/>
          </a:blip>
          <a:stretch>
            <a:fillRect/>
          </a:stretch>
        </p:blipFill>
        <p:spPr>
          <a:xfrm>
            <a:off x="2247900" y="1263525"/>
            <a:ext cx="4321378" cy="3529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7"/>
          <p:cNvSpPr txBox="1"/>
          <p:nvPr>
            <p:ph type="title"/>
          </p:nvPr>
        </p:nvSpPr>
        <p:spPr>
          <a:xfrm>
            <a:off x="1303800" y="598575"/>
            <a:ext cx="7030500" cy="7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Observations Based on Property Sales Data</a:t>
            </a:r>
            <a:endParaRPr sz="2400"/>
          </a:p>
        </p:txBody>
      </p:sp>
      <p:sp>
        <p:nvSpPr>
          <p:cNvPr id="360" name="Google Shape;360;p27"/>
          <p:cNvSpPr txBox="1"/>
          <p:nvPr>
            <p:ph idx="1" type="body"/>
          </p:nvPr>
        </p:nvSpPr>
        <p:spPr>
          <a:xfrm>
            <a:off x="1303800" y="1531950"/>
            <a:ext cx="7030500" cy="267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District 2 (Marina/Presidio/Sea Cliff) has, by far, the highest average property prices of all Districts. Overall property values in this District are about 2.12 times more expensive than the average property in the City.</a:t>
            </a:r>
            <a:br>
              <a:rPr lang="en"/>
            </a:br>
            <a:endParaRPr/>
          </a:p>
          <a:p>
            <a:pPr indent="-311150" lvl="0" marL="457200" rtl="0" algn="l">
              <a:spcBef>
                <a:spcPts val="0"/>
              </a:spcBef>
              <a:spcAft>
                <a:spcPts val="0"/>
              </a:spcAft>
              <a:buSzPts val="1300"/>
              <a:buChar char="●"/>
            </a:pPr>
            <a:r>
              <a:rPr lang="en"/>
              <a:t>Districts 5, 6, 9 (SOMA, Mission, and Hayes Valley) experienced the greatest increase in average property values for the period considered. District 6 also had the greatest number of property sales in the years 2012-2015.</a:t>
            </a:r>
            <a:br>
              <a:rPr lang="en"/>
            </a:br>
            <a:endParaRPr/>
          </a:p>
          <a:p>
            <a:pPr indent="-311150" lvl="0" marL="457200" rtl="0" algn="l">
              <a:spcBef>
                <a:spcPts val="0"/>
              </a:spcBef>
              <a:spcAft>
                <a:spcPts val="0"/>
              </a:spcAft>
              <a:buSzPts val="1300"/>
              <a:buChar char="●"/>
            </a:pPr>
            <a:r>
              <a:rPr lang="en"/>
              <a:t>Districts 10 and 11  (Bayview, Ingleside, Outer Mission) have the lowest overall prices and experienced the lowest increase in property values. Properties in these districts are about 0.60 times less expensive than the average property in the City.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Police Department Calls By District</a:t>
            </a:r>
            <a:endParaRPr/>
          </a:p>
        </p:txBody>
      </p:sp>
      <p:sp>
        <p:nvSpPr>
          <p:cNvPr id="366" name="Google Shape;366;p2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Defining Crime: </a:t>
            </a:r>
            <a:endParaRPr b="1"/>
          </a:p>
          <a:p>
            <a:pPr indent="-311150" lvl="0" marL="457200" rtl="0" algn="l">
              <a:spcBef>
                <a:spcPts val="1600"/>
              </a:spcBef>
              <a:spcAft>
                <a:spcPts val="0"/>
              </a:spcAft>
              <a:buSzPts val="1300"/>
              <a:buChar char="●"/>
            </a:pPr>
            <a:r>
              <a:rPr lang="en"/>
              <a:t>Crime number has been steady for 2006-2016 period</a:t>
            </a:r>
            <a:endParaRPr/>
          </a:p>
          <a:p>
            <a:pPr indent="-298450" lvl="1" marL="914400" rtl="0" algn="l">
              <a:spcBef>
                <a:spcPts val="0"/>
              </a:spcBef>
              <a:spcAft>
                <a:spcPts val="0"/>
              </a:spcAft>
              <a:buSzPts val="1100"/>
              <a:buChar char="○"/>
            </a:pPr>
            <a:r>
              <a:rPr lang="en"/>
              <a:t>Highest increase is in the Marina (30% from 2006 - 2016)</a:t>
            </a:r>
            <a:endParaRPr/>
          </a:p>
          <a:p>
            <a:pPr indent="-298450" lvl="1" marL="914400" rtl="0" algn="l">
              <a:spcBef>
                <a:spcPts val="0"/>
              </a:spcBef>
              <a:spcAft>
                <a:spcPts val="0"/>
              </a:spcAft>
              <a:buSzPts val="1100"/>
              <a:buChar char="○"/>
            </a:pPr>
            <a:r>
              <a:rPr lang="en"/>
              <a:t>Highest increase is in SOMA (60%)</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
              <a:t>Overall, district 10 has the highest crime rate (Bayview and Portrero hills)</a:t>
            </a:r>
            <a:endParaRPr/>
          </a:p>
          <a:p>
            <a:pPr indent="-311150" lvl="0" marL="457200" rtl="0" algn="l">
              <a:spcBef>
                <a:spcPts val="0"/>
              </a:spcBef>
              <a:spcAft>
                <a:spcPts val="0"/>
              </a:spcAft>
              <a:buSzPts val="1300"/>
              <a:buChar char="●"/>
            </a:pPr>
            <a:r>
              <a:rPr lang="en"/>
              <a:t>Overall, district 7 has the lower crime rate (Outer mission)</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District with the most crime / district with the least crime</a:t>
            </a:r>
            <a:endParaRPr/>
          </a:p>
        </p:txBody>
      </p:sp>
      <p:sp>
        <p:nvSpPr>
          <p:cNvPr id="372" name="Google Shape;372;p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30"/>
          <p:cNvSpPr txBox="1"/>
          <p:nvPr>
            <p:ph type="title"/>
          </p:nvPr>
        </p:nvSpPr>
        <p:spPr>
          <a:xfrm>
            <a:off x="1529400" y="598575"/>
            <a:ext cx="5818500" cy="7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Heat Map: Location of Police Calls</a:t>
            </a:r>
            <a:endParaRPr sz="2400"/>
          </a:p>
        </p:txBody>
      </p:sp>
      <p:pic>
        <p:nvPicPr>
          <p:cNvPr id="378" name="Google Shape;378;p30"/>
          <p:cNvPicPr preferRelativeResize="0"/>
          <p:nvPr/>
        </p:nvPicPr>
        <p:blipFill>
          <a:blip r:embed="rId3">
            <a:alphaModFix/>
          </a:blip>
          <a:stretch>
            <a:fillRect/>
          </a:stretch>
        </p:blipFill>
        <p:spPr>
          <a:xfrm>
            <a:off x="1621975" y="1217025"/>
            <a:ext cx="5280682" cy="3529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1"/>
          <p:cNvSpPr txBox="1"/>
          <p:nvPr>
            <p:ph type="title"/>
          </p:nvPr>
        </p:nvSpPr>
        <p:spPr>
          <a:xfrm>
            <a:off x="1303800" y="754075"/>
            <a:ext cx="7133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Citizen Complaints (311 Calls) By District</a:t>
            </a:r>
            <a:endParaRPr/>
          </a:p>
        </p:txBody>
      </p:sp>
      <p:sp>
        <p:nvSpPr>
          <p:cNvPr id="384" name="Google Shape;384;p31"/>
          <p:cNvSpPr txBox="1"/>
          <p:nvPr>
            <p:ph idx="1" type="body"/>
          </p:nvPr>
        </p:nvSpPr>
        <p:spPr>
          <a:xfrm>
            <a:off x="1023950" y="1516075"/>
            <a:ext cx="7477200" cy="319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We analyzed the 311 Call Data by District and Year</a:t>
            </a:r>
            <a:br>
              <a:rPr b="1" lang="en" sz="1800"/>
            </a:br>
            <a:endParaRPr b="1" sz="1800"/>
          </a:p>
          <a:p>
            <a:pPr indent="-342900" lvl="0" marL="457200" rtl="0" algn="l">
              <a:spcBef>
                <a:spcPts val="0"/>
              </a:spcBef>
              <a:spcAft>
                <a:spcPts val="0"/>
              </a:spcAft>
              <a:buSzPts val="1800"/>
              <a:buChar char="●"/>
            </a:pPr>
            <a:r>
              <a:rPr b="1" lang="en" sz="1800"/>
              <a:t>We also looked at the different Complaints Type by Year. </a:t>
            </a:r>
            <a:br>
              <a:rPr b="1" lang="en" sz="1800"/>
            </a:br>
            <a:endParaRPr b="1" sz="1800"/>
          </a:p>
          <a:p>
            <a:pPr indent="-342900" lvl="0" marL="457200" rtl="0" algn="l">
              <a:spcBef>
                <a:spcPts val="0"/>
              </a:spcBef>
              <a:spcAft>
                <a:spcPts val="0"/>
              </a:spcAft>
              <a:buSzPts val="1800"/>
              <a:buChar char="●"/>
            </a:pPr>
            <a:r>
              <a:rPr b="1" lang="en" sz="1800"/>
              <a:t>Converting Date/Time data to Year in order to better group the results was very challenging.</a:t>
            </a:r>
            <a:br>
              <a:rPr b="1" lang="en" sz="1800"/>
            </a:br>
            <a:endParaRPr b="1" sz="1800"/>
          </a:p>
          <a:p>
            <a:pPr indent="-342900" lvl="0" marL="457200" rtl="0" algn="l">
              <a:spcBef>
                <a:spcPts val="0"/>
              </a:spcBef>
              <a:spcAft>
                <a:spcPts val="0"/>
              </a:spcAft>
              <a:buSzPts val="1800"/>
              <a:buChar char="●"/>
            </a:pPr>
            <a:r>
              <a:rPr b="1" lang="en" sz="1800"/>
              <a:t>T</a:t>
            </a:r>
            <a:r>
              <a:rPr b="1" lang="en" sz="1800"/>
              <a:t>he number of complaints per year increased significantly in the 2006-2016 period.</a:t>
            </a:r>
            <a:br>
              <a:rPr b="1" lang="en" sz="1800"/>
            </a:b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housing prices affected by adverse quality of life issues?</a:t>
            </a:r>
            <a:br>
              <a:rPr lang="en"/>
            </a:br>
            <a:endParaRPr/>
          </a:p>
          <a:p>
            <a:pPr indent="0" lvl="0" marL="0" rtl="0" algn="l">
              <a:spcBef>
                <a:spcPts val="0"/>
              </a:spcBef>
              <a:spcAft>
                <a:spcPts val="0"/>
              </a:spcAft>
              <a:buNone/>
            </a:pPr>
            <a:r>
              <a:rPr lang="en"/>
              <a:t>Are there significant differences among different neighborhoods?</a:t>
            </a:r>
            <a:br>
              <a:rPr lang="en"/>
            </a:br>
            <a:endParaRPr/>
          </a:p>
          <a:p>
            <a:pPr indent="0" lvl="0" marL="0" rtl="0" algn="l">
              <a:spcBef>
                <a:spcPts val="0"/>
              </a:spcBef>
              <a:spcAft>
                <a:spcPts val="0"/>
              </a:spcAft>
              <a:buNone/>
            </a:pPr>
            <a:r>
              <a:rPr lang="en"/>
              <a:t>Have issues affecting different neighborhoods changed over the years?</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2"/>
          <p:cNvSpPr txBox="1"/>
          <p:nvPr>
            <p:ph type="title"/>
          </p:nvPr>
        </p:nvSpPr>
        <p:spPr>
          <a:xfrm>
            <a:off x="1303800" y="754075"/>
            <a:ext cx="7133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Citizen Complaints (311 Calls) By District</a:t>
            </a:r>
            <a:endParaRPr sz="2400"/>
          </a:p>
        </p:txBody>
      </p:sp>
      <p:pic>
        <p:nvPicPr>
          <p:cNvPr id="390" name="Google Shape;390;p32"/>
          <p:cNvPicPr preferRelativeResize="0"/>
          <p:nvPr/>
        </p:nvPicPr>
        <p:blipFill>
          <a:blip r:embed="rId3">
            <a:alphaModFix/>
          </a:blip>
          <a:stretch>
            <a:fillRect/>
          </a:stretch>
        </p:blipFill>
        <p:spPr>
          <a:xfrm>
            <a:off x="1303800" y="1392875"/>
            <a:ext cx="7236950" cy="3409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33"/>
          <p:cNvSpPr txBox="1"/>
          <p:nvPr>
            <p:ph type="title"/>
          </p:nvPr>
        </p:nvSpPr>
        <p:spPr>
          <a:xfrm>
            <a:off x="1303800" y="754075"/>
            <a:ext cx="7133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Citizen Complaints (311 Calls) By District</a:t>
            </a:r>
            <a:endParaRPr sz="2400"/>
          </a:p>
        </p:txBody>
      </p:sp>
      <p:pic>
        <p:nvPicPr>
          <p:cNvPr id="396" name="Google Shape;396;p33"/>
          <p:cNvPicPr preferRelativeResize="0"/>
          <p:nvPr/>
        </p:nvPicPr>
        <p:blipFill>
          <a:blip r:embed="rId3">
            <a:alphaModFix/>
          </a:blip>
          <a:stretch>
            <a:fillRect/>
          </a:stretch>
        </p:blipFill>
        <p:spPr>
          <a:xfrm>
            <a:off x="1557325" y="1444625"/>
            <a:ext cx="6733250" cy="342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4"/>
          <p:cNvSpPr txBox="1"/>
          <p:nvPr>
            <p:ph type="title"/>
          </p:nvPr>
        </p:nvSpPr>
        <p:spPr>
          <a:xfrm>
            <a:off x="1603375" y="566825"/>
            <a:ext cx="62706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Citizen Complaints by Category </a:t>
            </a:r>
            <a:endParaRPr sz="2400"/>
          </a:p>
        </p:txBody>
      </p:sp>
      <p:pic>
        <p:nvPicPr>
          <p:cNvPr id="402" name="Google Shape;402;p34"/>
          <p:cNvPicPr preferRelativeResize="0"/>
          <p:nvPr/>
        </p:nvPicPr>
        <p:blipFill>
          <a:blip r:embed="rId3">
            <a:alphaModFix/>
          </a:blip>
          <a:stretch>
            <a:fillRect/>
          </a:stretch>
        </p:blipFill>
        <p:spPr>
          <a:xfrm>
            <a:off x="1617201" y="1242275"/>
            <a:ext cx="6931498" cy="363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35"/>
          <p:cNvSpPr txBox="1"/>
          <p:nvPr>
            <p:ph type="title"/>
          </p:nvPr>
        </p:nvSpPr>
        <p:spPr>
          <a:xfrm>
            <a:off x="1303800" y="598575"/>
            <a:ext cx="70305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Citizen Complaints by Category (2018)</a:t>
            </a:r>
            <a:endParaRPr/>
          </a:p>
        </p:txBody>
      </p:sp>
      <p:pic>
        <p:nvPicPr>
          <p:cNvPr id="408" name="Google Shape;408;p35"/>
          <p:cNvPicPr preferRelativeResize="0"/>
          <p:nvPr/>
        </p:nvPicPr>
        <p:blipFill>
          <a:blip r:embed="rId3">
            <a:alphaModFix/>
          </a:blip>
          <a:stretch>
            <a:fillRect/>
          </a:stretch>
        </p:blipFill>
        <p:spPr>
          <a:xfrm>
            <a:off x="2104511" y="1122950"/>
            <a:ext cx="4934976" cy="36935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36"/>
          <p:cNvSpPr txBox="1"/>
          <p:nvPr>
            <p:ph type="title"/>
          </p:nvPr>
        </p:nvSpPr>
        <p:spPr>
          <a:xfrm>
            <a:off x="1303800" y="598575"/>
            <a:ext cx="70305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Heat Map: Location of 311 Calls (2018)</a:t>
            </a:r>
            <a:endParaRPr/>
          </a:p>
        </p:txBody>
      </p:sp>
      <p:pic>
        <p:nvPicPr>
          <p:cNvPr id="414" name="Google Shape;414;p36"/>
          <p:cNvPicPr preferRelativeResize="0"/>
          <p:nvPr/>
        </p:nvPicPr>
        <p:blipFill>
          <a:blip r:embed="rId3">
            <a:alphaModFix/>
          </a:blip>
          <a:stretch>
            <a:fillRect/>
          </a:stretch>
        </p:blipFill>
        <p:spPr>
          <a:xfrm>
            <a:off x="2178875" y="1221975"/>
            <a:ext cx="4148841" cy="3616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37"/>
          <p:cNvSpPr txBox="1"/>
          <p:nvPr>
            <p:ph type="title"/>
          </p:nvPr>
        </p:nvSpPr>
        <p:spPr>
          <a:xfrm>
            <a:off x="1303800" y="754075"/>
            <a:ext cx="7133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Citizen Complaints (311 Calls) By District</a:t>
            </a:r>
            <a:endParaRPr/>
          </a:p>
        </p:txBody>
      </p:sp>
      <p:sp>
        <p:nvSpPr>
          <p:cNvPr id="420" name="Google Shape;420;p37"/>
          <p:cNvSpPr txBox="1"/>
          <p:nvPr>
            <p:ph idx="1" type="body"/>
          </p:nvPr>
        </p:nvSpPr>
        <p:spPr>
          <a:xfrm>
            <a:off x="1023950" y="1516075"/>
            <a:ext cx="7477200" cy="319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Overall, District 6 (SOMA) has the highest number of complaints per year.</a:t>
            </a:r>
            <a:br>
              <a:rPr b="1" lang="en"/>
            </a:br>
            <a:endParaRPr b="1"/>
          </a:p>
          <a:p>
            <a:pPr indent="-311150" lvl="0" marL="457200" rtl="0" algn="l">
              <a:spcBef>
                <a:spcPts val="0"/>
              </a:spcBef>
              <a:spcAft>
                <a:spcPts val="0"/>
              </a:spcAft>
              <a:buSzPts val="1300"/>
              <a:buChar char="●"/>
            </a:pPr>
            <a:r>
              <a:rPr b="1" lang="en"/>
              <a:t>District 6 also has the greatest increase in calls year after year. The number of calls in 2018 were </a:t>
            </a:r>
            <a:r>
              <a:rPr b="1" lang="en">
                <a:solidFill>
                  <a:srgbClr val="FF0000"/>
                </a:solidFill>
              </a:rPr>
              <a:t>15.64</a:t>
            </a:r>
            <a:r>
              <a:rPr b="1" lang="en"/>
              <a:t> times greater than in 2008.</a:t>
            </a:r>
            <a:br>
              <a:rPr b="1" lang="en"/>
            </a:br>
            <a:endParaRPr b="1"/>
          </a:p>
          <a:p>
            <a:pPr indent="-311150" lvl="0" marL="457200" rtl="0" algn="l">
              <a:spcBef>
                <a:spcPts val="0"/>
              </a:spcBef>
              <a:spcAft>
                <a:spcPts val="0"/>
              </a:spcAft>
              <a:buSzPts val="1300"/>
              <a:buChar char="●"/>
            </a:pPr>
            <a:r>
              <a:rPr b="1" lang="en"/>
              <a:t>Overall, District 7 (West Portal) has the lowest number of complaints.</a:t>
            </a:r>
            <a:br>
              <a:rPr b="1" lang="en"/>
            </a:br>
            <a:endParaRPr b="1"/>
          </a:p>
          <a:p>
            <a:pPr indent="-311150" lvl="0" marL="457200" rtl="0" algn="l">
              <a:spcBef>
                <a:spcPts val="0"/>
              </a:spcBef>
              <a:spcAft>
                <a:spcPts val="0"/>
              </a:spcAft>
              <a:buSzPts val="1300"/>
              <a:buChar char="●"/>
            </a:pPr>
            <a:r>
              <a:rPr b="1" lang="en"/>
              <a:t>By far the largest share of complaints is for Street Cleaning. </a:t>
            </a:r>
            <a:br>
              <a:rPr b="1" lang="en"/>
            </a:br>
            <a:endParaRPr b="1"/>
          </a:p>
          <a:p>
            <a:pPr indent="-311150" lvl="0" marL="457200" rtl="0" algn="l">
              <a:spcBef>
                <a:spcPts val="0"/>
              </a:spcBef>
              <a:spcAft>
                <a:spcPts val="0"/>
              </a:spcAft>
              <a:buSzPts val="1300"/>
              <a:buChar char="●"/>
            </a:pPr>
            <a:r>
              <a:rPr b="1" lang="en"/>
              <a:t>Homeless Encampments and </a:t>
            </a:r>
            <a:r>
              <a:rPr b="1" lang="en"/>
              <a:t>Graffiti</a:t>
            </a:r>
            <a:r>
              <a:rPr b="1" lang="en"/>
              <a:t> are the second most type of service request as of 2014.</a:t>
            </a:r>
            <a:endParaRPr b="1"/>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38"/>
          <p:cNvSpPr txBox="1"/>
          <p:nvPr>
            <p:ph type="title"/>
          </p:nvPr>
        </p:nvSpPr>
        <p:spPr>
          <a:xfrm>
            <a:off x="1303800" y="754075"/>
            <a:ext cx="7133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 Department Calls</a:t>
            </a:r>
            <a:r>
              <a:rPr lang="en"/>
              <a:t> By District</a:t>
            </a:r>
            <a:endParaRPr/>
          </a:p>
        </p:txBody>
      </p:sp>
      <p:sp>
        <p:nvSpPr>
          <p:cNvPr id="426" name="Google Shape;426;p38"/>
          <p:cNvSpPr txBox="1"/>
          <p:nvPr>
            <p:ph idx="1" type="body"/>
          </p:nvPr>
        </p:nvSpPr>
        <p:spPr>
          <a:xfrm>
            <a:off x="1023950" y="1516075"/>
            <a:ext cx="7477200" cy="3198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 sz="1800"/>
              <a:t>Large data set (1.94 GB)</a:t>
            </a:r>
            <a:endParaRPr b="1" sz="1800"/>
          </a:p>
          <a:p>
            <a:pPr indent="-342900" lvl="0" marL="457200" rtl="0" algn="l">
              <a:lnSpc>
                <a:spcPct val="150000"/>
              </a:lnSpc>
              <a:spcBef>
                <a:spcPts val="0"/>
              </a:spcBef>
              <a:spcAft>
                <a:spcPts val="0"/>
              </a:spcAft>
              <a:buSzPts val="1800"/>
              <a:buChar char="●"/>
            </a:pPr>
            <a:r>
              <a:rPr b="1" lang="en" sz="1800"/>
              <a:t>Removed duplicate Incident Numbers and converted a DateTime column into a Year column</a:t>
            </a:r>
            <a:endParaRPr b="1" sz="1800"/>
          </a:p>
          <a:p>
            <a:pPr indent="-342900" lvl="0" marL="457200" rtl="0" algn="l">
              <a:lnSpc>
                <a:spcPct val="150000"/>
              </a:lnSpc>
              <a:spcBef>
                <a:spcPts val="0"/>
              </a:spcBef>
              <a:spcAft>
                <a:spcPts val="0"/>
              </a:spcAft>
              <a:buSzPts val="1800"/>
              <a:buChar char="●"/>
            </a:pPr>
            <a:r>
              <a:rPr b="1" lang="en" sz="1800"/>
              <a:t>A</a:t>
            </a:r>
            <a:r>
              <a:rPr b="1" lang="en" sz="1800"/>
              <a:t>nalyzed the Fire Department Call Data by District and Year</a:t>
            </a:r>
            <a:endParaRPr b="1" sz="1800"/>
          </a:p>
          <a:p>
            <a:pPr indent="-342900" lvl="0" marL="457200" rtl="0" algn="l">
              <a:lnSpc>
                <a:spcPct val="150000"/>
              </a:lnSpc>
              <a:spcBef>
                <a:spcPts val="0"/>
              </a:spcBef>
              <a:spcAft>
                <a:spcPts val="0"/>
              </a:spcAft>
              <a:buSzPts val="1800"/>
              <a:buChar char="●"/>
            </a:pPr>
            <a:r>
              <a:rPr b="1" lang="en" sz="1800"/>
              <a:t>Looked at the different Call Type Groups by Year</a:t>
            </a:r>
            <a:endParaRPr b="1" sz="1800"/>
          </a:p>
          <a:p>
            <a:pPr indent="-342900" lvl="0" marL="457200" rtl="0" algn="l">
              <a:lnSpc>
                <a:spcPct val="150000"/>
              </a:lnSpc>
              <a:spcBef>
                <a:spcPts val="0"/>
              </a:spcBef>
              <a:spcAft>
                <a:spcPts val="0"/>
              </a:spcAft>
              <a:buSzPts val="1800"/>
              <a:buChar char="●"/>
            </a:pPr>
            <a:r>
              <a:rPr b="1" lang="en" sz="1800"/>
              <a:t>The number of calls per year increased significantly in the 2012-2018 period</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Fire Department Calls By Year</a:t>
            </a:r>
            <a:endParaRPr sz="2400"/>
          </a:p>
        </p:txBody>
      </p:sp>
      <p:pic>
        <p:nvPicPr>
          <p:cNvPr id="432" name="Google Shape;432;p39"/>
          <p:cNvPicPr preferRelativeResize="0"/>
          <p:nvPr/>
        </p:nvPicPr>
        <p:blipFill rotWithShape="1">
          <a:blip r:embed="rId3">
            <a:alphaModFix/>
          </a:blip>
          <a:srcRect b="0" l="0" r="1845" t="0"/>
          <a:stretch/>
        </p:blipFill>
        <p:spPr>
          <a:xfrm>
            <a:off x="1303800" y="1349400"/>
            <a:ext cx="6213024" cy="3524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Fire Department Calls By Category</a:t>
            </a:r>
            <a:endParaRPr sz="2400"/>
          </a:p>
        </p:txBody>
      </p:sp>
      <p:pic>
        <p:nvPicPr>
          <p:cNvPr id="438" name="Google Shape;438;p40"/>
          <p:cNvPicPr preferRelativeResize="0"/>
          <p:nvPr/>
        </p:nvPicPr>
        <p:blipFill>
          <a:blip r:embed="rId3">
            <a:alphaModFix/>
          </a:blip>
          <a:stretch>
            <a:fillRect/>
          </a:stretch>
        </p:blipFill>
        <p:spPr>
          <a:xfrm>
            <a:off x="1395550" y="1227925"/>
            <a:ext cx="6352900" cy="3393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 Department Calls By District</a:t>
            </a:r>
            <a:endParaRPr/>
          </a:p>
        </p:txBody>
      </p:sp>
      <p:sp>
        <p:nvSpPr>
          <p:cNvPr id="444" name="Google Shape;444;p41"/>
          <p:cNvSpPr txBox="1"/>
          <p:nvPr>
            <p:ph idx="1" type="body"/>
          </p:nvPr>
        </p:nvSpPr>
        <p:spPr>
          <a:xfrm>
            <a:off x="1303800" y="1444075"/>
            <a:ext cx="7351800" cy="342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Medical Incidents are the top reason for Fire Department calls.</a:t>
            </a:r>
            <a:br>
              <a:rPr lang="en" sz="1800"/>
            </a:br>
            <a:endParaRPr sz="1800"/>
          </a:p>
          <a:p>
            <a:pPr indent="-342900" lvl="0" marL="457200" rtl="0" algn="l">
              <a:spcBef>
                <a:spcPts val="0"/>
              </a:spcBef>
              <a:spcAft>
                <a:spcPts val="0"/>
              </a:spcAft>
              <a:buSzPts val="1800"/>
              <a:buChar char="●"/>
            </a:pPr>
            <a:r>
              <a:rPr lang="en" sz="1800"/>
              <a:t>Over time, fire department calls have been increasing in Non Life-Threatening and Potentially Life-Threatening categories.</a:t>
            </a:r>
            <a:br>
              <a:rPr lang="en" sz="1800"/>
            </a:br>
            <a:endParaRPr sz="1800"/>
          </a:p>
          <a:p>
            <a:pPr indent="-342900" lvl="0" marL="457200" rtl="0" algn="l">
              <a:spcBef>
                <a:spcPts val="0"/>
              </a:spcBef>
              <a:spcAft>
                <a:spcPts val="0"/>
              </a:spcAft>
              <a:buSzPts val="1800"/>
              <a:buChar char="●"/>
            </a:pPr>
            <a:r>
              <a:rPr lang="en" sz="1800"/>
              <a:t>Alarm and Fire calls have remained steady.</a:t>
            </a:r>
            <a:br>
              <a:rPr lang="en" sz="1800"/>
            </a:br>
            <a:endParaRPr sz="1800"/>
          </a:p>
          <a:p>
            <a:pPr indent="-342900" lvl="0" marL="457200" rtl="0" algn="l">
              <a:spcBef>
                <a:spcPts val="0"/>
              </a:spcBef>
              <a:spcAft>
                <a:spcPts val="0"/>
              </a:spcAft>
              <a:buSzPts val="1800"/>
              <a:buChar char="●"/>
            </a:pPr>
            <a:r>
              <a:rPr lang="en" sz="1800"/>
              <a:t>Most Fire Department calls are in Districts 3, 5, and 6</a:t>
            </a:r>
            <a:endParaRPr sz="1800"/>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Insights </a:t>
            </a:r>
            <a:endParaRPr/>
          </a:p>
        </p:txBody>
      </p:sp>
      <p:sp>
        <p:nvSpPr>
          <p:cNvPr id="289" name="Google Shape;289;p15"/>
          <p:cNvSpPr txBox="1"/>
          <p:nvPr>
            <p:ph idx="1" type="body"/>
          </p:nvPr>
        </p:nvSpPr>
        <p:spPr>
          <a:xfrm>
            <a:off x="1303800" y="1301750"/>
            <a:ext cx="7030500" cy="32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of 2018, San Francisco had an estimated population of 883,000 people. Since the last US Census in 2010, the City has experienced over 10% in population growth. How has this population affected different neighborhoods? </a:t>
            </a:r>
            <a:br>
              <a:rPr lang="en"/>
            </a:br>
            <a:br>
              <a:rPr lang="en"/>
            </a:br>
            <a:r>
              <a:rPr lang="en"/>
              <a:t>Our analysis was limited to four different metrics: Housing Prices, Policy Activity, Fire Activity and General Citizens Complaints (311).</a:t>
            </a:r>
            <a:endParaRPr/>
          </a:p>
          <a:p>
            <a:pPr indent="-311150" lvl="0" marL="457200" rtl="0" algn="l">
              <a:spcBef>
                <a:spcPts val="1600"/>
              </a:spcBef>
              <a:spcAft>
                <a:spcPts val="0"/>
              </a:spcAft>
              <a:buSzPts val="1300"/>
              <a:buChar char="●"/>
            </a:pPr>
            <a:r>
              <a:rPr lang="en"/>
              <a:t>Houses prices have increased in all neighborhoods. </a:t>
            </a:r>
            <a:endParaRPr/>
          </a:p>
          <a:p>
            <a:pPr indent="-311150" lvl="0" marL="457200" rtl="0" algn="l">
              <a:spcBef>
                <a:spcPts val="0"/>
              </a:spcBef>
              <a:spcAft>
                <a:spcPts val="0"/>
              </a:spcAft>
              <a:buSzPts val="1300"/>
              <a:buChar char="●"/>
            </a:pPr>
            <a:r>
              <a:rPr lang="en"/>
              <a:t>Police activity has remain fairly steady</a:t>
            </a:r>
            <a:endParaRPr/>
          </a:p>
          <a:p>
            <a:pPr indent="-311150" lvl="0" marL="457200" rtl="0" algn="l">
              <a:spcBef>
                <a:spcPts val="0"/>
              </a:spcBef>
              <a:spcAft>
                <a:spcPts val="0"/>
              </a:spcAft>
              <a:buSzPts val="1300"/>
              <a:buChar char="●"/>
            </a:pPr>
            <a:r>
              <a:rPr lang="en"/>
              <a:t>311 complaints have increased dramatically </a:t>
            </a:r>
            <a:endParaRPr/>
          </a:p>
          <a:p>
            <a:pPr indent="-311150" lvl="0" marL="457200" rtl="0" algn="l">
              <a:spcBef>
                <a:spcPts val="0"/>
              </a:spcBef>
              <a:spcAft>
                <a:spcPts val="0"/>
              </a:spcAft>
              <a:buSzPts val="1300"/>
              <a:buChar char="●"/>
            </a:pPr>
            <a:r>
              <a:rPr lang="en"/>
              <a:t>Fire activity has increased significantly (due to a large increase in medical calls)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 Department Calls by District</a:t>
            </a:r>
            <a:endParaRPr/>
          </a:p>
        </p:txBody>
      </p:sp>
      <p:pic>
        <p:nvPicPr>
          <p:cNvPr id="450" name="Google Shape;450;p42"/>
          <p:cNvPicPr preferRelativeResize="0"/>
          <p:nvPr/>
        </p:nvPicPr>
        <p:blipFill rotWithShape="1">
          <a:blip r:embed="rId3">
            <a:alphaModFix/>
          </a:blip>
          <a:srcRect b="0" l="60873" r="0" t="0"/>
          <a:stretch/>
        </p:blipFill>
        <p:spPr>
          <a:xfrm>
            <a:off x="6876575" y="1597863"/>
            <a:ext cx="1652024" cy="1517875"/>
          </a:xfrm>
          <a:prstGeom prst="rect">
            <a:avLst/>
          </a:prstGeom>
          <a:noFill/>
          <a:ln>
            <a:noFill/>
          </a:ln>
        </p:spPr>
      </p:pic>
      <p:pic>
        <p:nvPicPr>
          <p:cNvPr id="451" name="Google Shape;451;p42"/>
          <p:cNvPicPr preferRelativeResize="0"/>
          <p:nvPr/>
        </p:nvPicPr>
        <p:blipFill rotWithShape="1">
          <a:blip r:embed="rId3">
            <a:alphaModFix/>
          </a:blip>
          <a:srcRect b="0" l="0" r="43039" t="0"/>
          <a:stretch/>
        </p:blipFill>
        <p:spPr>
          <a:xfrm>
            <a:off x="1349375" y="1392875"/>
            <a:ext cx="5191126" cy="33855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 Department Calls by District</a:t>
            </a:r>
            <a:endParaRPr/>
          </a:p>
        </p:txBody>
      </p:sp>
      <p:pic>
        <p:nvPicPr>
          <p:cNvPr id="457" name="Google Shape;457;p43"/>
          <p:cNvPicPr preferRelativeResize="0"/>
          <p:nvPr/>
        </p:nvPicPr>
        <p:blipFill>
          <a:blip r:embed="rId3">
            <a:alphaModFix/>
          </a:blip>
          <a:stretch>
            <a:fillRect/>
          </a:stretch>
        </p:blipFill>
        <p:spPr>
          <a:xfrm>
            <a:off x="1455750" y="1412875"/>
            <a:ext cx="6767500" cy="3381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Heat Map: Location of Fire Calls (2018)</a:t>
            </a:r>
            <a:endParaRPr/>
          </a:p>
          <a:p>
            <a:pPr indent="0" lvl="0" marL="0" rtl="0" algn="l">
              <a:spcBef>
                <a:spcPts val="0"/>
              </a:spcBef>
              <a:spcAft>
                <a:spcPts val="0"/>
              </a:spcAft>
              <a:buNone/>
            </a:pPr>
            <a:r>
              <a:t/>
            </a:r>
            <a:endParaRPr/>
          </a:p>
        </p:txBody>
      </p:sp>
      <p:pic>
        <p:nvPicPr>
          <p:cNvPr id="463" name="Google Shape;463;p44"/>
          <p:cNvPicPr preferRelativeResize="0"/>
          <p:nvPr/>
        </p:nvPicPr>
        <p:blipFill>
          <a:blip r:embed="rId3">
            <a:alphaModFix/>
          </a:blip>
          <a:stretch>
            <a:fillRect/>
          </a:stretch>
        </p:blipFill>
        <p:spPr>
          <a:xfrm>
            <a:off x="2073175" y="1370000"/>
            <a:ext cx="4089420" cy="3240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5"/>
          <p:cNvSpPr txBox="1"/>
          <p:nvPr>
            <p:ph type="title"/>
          </p:nvPr>
        </p:nvSpPr>
        <p:spPr>
          <a:xfrm>
            <a:off x="1303800" y="598575"/>
            <a:ext cx="7030500" cy="7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Heat Map: Activity Comparison (2018)</a:t>
            </a:r>
            <a:endParaRPr/>
          </a:p>
        </p:txBody>
      </p:sp>
      <p:pic>
        <p:nvPicPr>
          <p:cNvPr id="469" name="Google Shape;469;p45"/>
          <p:cNvPicPr preferRelativeResize="0"/>
          <p:nvPr/>
        </p:nvPicPr>
        <p:blipFill>
          <a:blip r:embed="rId3">
            <a:alphaModFix/>
          </a:blip>
          <a:stretch>
            <a:fillRect/>
          </a:stretch>
        </p:blipFill>
        <p:spPr>
          <a:xfrm>
            <a:off x="3287200" y="2147425"/>
            <a:ext cx="2124250" cy="1683450"/>
          </a:xfrm>
          <a:prstGeom prst="rect">
            <a:avLst/>
          </a:prstGeom>
          <a:noFill/>
          <a:ln>
            <a:noFill/>
          </a:ln>
        </p:spPr>
      </p:pic>
      <p:pic>
        <p:nvPicPr>
          <p:cNvPr id="470" name="Google Shape;470;p45"/>
          <p:cNvPicPr preferRelativeResize="0"/>
          <p:nvPr/>
        </p:nvPicPr>
        <p:blipFill>
          <a:blip r:embed="rId4">
            <a:alphaModFix/>
          </a:blip>
          <a:stretch>
            <a:fillRect/>
          </a:stretch>
        </p:blipFill>
        <p:spPr>
          <a:xfrm>
            <a:off x="5807375" y="2172900"/>
            <a:ext cx="2124250" cy="1657974"/>
          </a:xfrm>
          <a:prstGeom prst="rect">
            <a:avLst/>
          </a:prstGeom>
          <a:noFill/>
          <a:ln>
            <a:noFill/>
          </a:ln>
        </p:spPr>
      </p:pic>
      <p:pic>
        <p:nvPicPr>
          <p:cNvPr id="471" name="Google Shape;471;p45"/>
          <p:cNvPicPr preferRelativeResize="0"/>
          <p:nvPr/>
        </p:nvPicPr>
        <p:blipFill>
          <a:blip r:embed="rId5">
            <a:alphaModFix/>
          </a:blip>
          <a:stretch>
            <a:fillRect/>
          </a:stretch>
        </p:blipFill>
        <p:spPr>
          <a:xfrm>
            <a:off x="767025" y="2147425"/>
            <a:ext cx="2124250" cy="1683459"/>
          </a:xfrm>
          <a:prstGeom prst="rect">
            <a:avLst/>
          </a:prstGeom>
          <a:noFill/>
          <a:ln>
            <a:noFill/>
          </a:ln>
        </p:spPr>
      </p:pic>
      <p:sp>
        <p:nvSpPr>
          <p:cNvPr id="472" name="Google Shape;472;p45"/>
          <p:cNvSpPr txBox="1"/>
          <p:nvPr/>
        </p:nvSpPr>
        <p:spPr>
          <a:xfrm>
            <a:off x="818575" y="1708050"/>
            <a:ext cx="20304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Police</a:t>
            </a:r>
            <a:endParaRPr b="1">
              <a:latin typeface="Nunito"/>
              <a:ea typeface="Nunito"/>
              <a:cs typeface="Nunito"/>
              <a:sym typeface="Nunito"/>
            </a:endParaRPr>
          </a:p>
        </p:txBody>
      </p:sp>
      <p:sp>
        <p:nvSpPr>
          <p:cNvPr id="473" name="Google Shape;473;p45"/>
          <p:cNvSpPr txBox="1"/>
          <p:nvPr/>
        </p:nvSpPr>
        <p:spPr>
          <a:xfrm>
            <a:off x="3287200" y="1708050"/>
            <a:ext cx="20304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Fire</a:t>
            </a:r>
            <a:endParaRPr b="1">
              <a:latin typeface="Nunito"/>
              <a:ea typeface="Nunito"/>
              <a:cs typeface="Nunito"/>
              <a:sym typeface="Nunito"/>
            </a:endParaRPr>
          </a:p>
        </p:txBody>
      </p:sp>
      <p:sp>
        <p:nvSpPr>
          <p:cNvPr id="474" name="Google Shape;474;p45"/>
          <p:cNvSpPr txBox="1"/>
          <p:nvPr/>
        </p:nvSpPr>
        <p:spPr>
          <a:xfrm>
            <a:off x="5807375" y="1739700"/>
            <a:ext cx="20304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311</a:t>
            </a:r>
            <a:endParaRPr b="1">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46"/>
          <p:cNvSpPr txBox="1"/>
          <p:nvPr>
            <p:ph type="title"/>
          </p:nvPr>
        </p:nvSpPr>
        <p:spPr>
          <a:xfrm>
            <a:off x="1740275" y="614900"/>
            <a:ext cx="69228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80" name="Google Shape;480;p46"/>
          <p:cNvSpPr txBox="1"/>
          <p:nvPr>
            <p:ph idx="1" type="body"/>
          </p:nvPr>
        </p:nvSpPr>
        <p:spPr>
          <a:xfrm>
            <a:off x="1303800" y="1609775"/>
            <a:ext cx="7030500" cy="25416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aven Pro"/>
              <a:buChar char="●"/>
            </a:pPr>
            <a:r>
              <a:rPr b="1" lang="en" sz="1400">
                <a:latin typeface="Maven Pro"/>
                <a:ea typeface="Maven Pro"/>
                <a:cs typeface="Maven Pro"/>
                <a:sym typeface="Maven Pro"/>
              </a:rPr>
              <a:t>Other factors may affect the desirability of a neighborhood</a:t>
            </a:r>
            <a:endParaRPr b="1" sz="1400">
              <a:latin typeface="Maven Pro"/>
              <a:ea typeface="Maven Pro"/>
              <a:cs typeface="Maven Pro"/>
              <a:sym typeface="Maven Pro"/>
            </a:endParaRPr>
          </a:p>
          <a:p>
            <a:pPr indent="0" lvl="0" marL="0" rtl="0" algn="l">
              <a:lnSpc>
                <a:spcPct val="100000"/>
              </a:lnSpc>
              <a:spcBef>
                <a:spcPts val="0"/>
              </a:spcBef>
              <a:spcAft>
                <a:spcPts val="0"/>
              </a:spcAft>
              <a:buNone/>
            </a:pPr>
            <a:r>
              <a:t/>
            </a:r>
            <a:endParaRPr b="1" sz="1400">
              <a:latin typeface="Maven Pro"/>
              <a:ea typeface="Maven Pro"/>
              <a:cs typeface="Maven Pro"/>
              <a:sym typeface="Maven Pro"/>
            </a:endParaRPr>
          </a:p>
          <a:p>
            <a:pPr indent="-317500" lvl="0" marL="457200" rtl="0" algn="l">
              <a:lnSpc>
                <a:spcPct val="100000"/>
              </a:lnSpc>
              <a:spcBef>
                <a:spcPts val="0"/>
              </a:spcBef>
              <a:spcAft>
                <a:spcPts val="0"/>
              </a:spcAft>
              <a:buSzPts val="1400"/>
              <a:buFont typeface="Maven Pro"/>
              <a:buChar char="●"/>
            </a:pPr>
            <a:r>
              <a:rPr b="1" lang="en" sz="1400">
                <a:latin typeface="Maven Pro"/>
                <a:ea typeface="Maven Pro"/>
                <a:cs typeface="Maven Pro"/>
                <a:sym typeface="Maven Pro"/>
              </a:rPr>
              <a:t>Districts 6 and 9 are neighborhoods in transition. High Police/Fire/311 activity does not seem to affect Property Values in these Districts. These areas are considered desirable.</a:t>
            </a:r>
            <a:br>
              <a:rPr b="1" lang="en" sz="1400">
                <a:latin typeface="Maven Pro"/>
                <a:ea typeface="Maven Pro"/>
                <a:cs typeface="Maven Pro"/>
                <a:sym typeface="Maven Pro"/>
              </a:rPr>
            </a:br>
            <a:endParaRPr b="1" sz="1400">
              <a:latin typeface="Maven Pro"/>
              <a:ea typeface="Maven Pro"/>
              <a:cs typeface="Maven Pro"/>
              <a:sym typeface="Maven Pro"/>
            </a:endParaRPr>
          </a:p>
          <a:p>
            <a:pPr indent="-317500" lvl="0" marL="457200" rtl="0" algn="l">
              <a:lnSpc>
                <a:spcPct val="100000"/>
              </a:lnSpc>
              <a:spcBef>
                <a:spcPts val="0"/>
              </a:spcBef>
              <a:spcAft>
                <a:spcPts val="0"/>
              </a:spcAft>
              <a:buSzPts val="1400"/>
              <a:buFont typeface="Maven Pro"/>
              <a:buChar char="●"/>
            </a:pPr>
            <a:r>
              <a:rPr b="1" lang="en" sz="1400">
                <a:latin typeface="Maven Pro"/>
                <a:ea typeface="Maven Pro"/>
                <a:cs typeface="Maven Pro"/>
                <a:sym typeface="Maven Pro"/>
              </a:rPr>
              <a:t>Property values have been historically high in Districts 1 and 2. </a:t>
            </a:r>
            <a:r>
              <a:rPr b="1" lang="en" sz="1400">
                <a:latin typeface="Maven Pro"/>
                <a:ea typeface="Maven Pro"/>
                <a:cs typeface="Maven Pro"/>
                <a:sym typeface="Maven Pro"/>
              </a:rPr>
              <a:t>Police/Fire/311 Activity is minimal in this neighborhoods.</a:t>
            </a:r>
            <a:br>
              <a:rPr b="1" lang="en" sz="1400">
                <a:latin typeface="Maven Pro"/>
                <a:ea typeface="Maven Pro"/>
                <a:cs typeface="Maven Pro"/>
                <a:sym typeface="Maven Pro"/>
              </a:rPr>
            </a:br>
            <a:endParaRPr b="1" sz="1400">
              <a:latin typeface="Maven Pro"/>
              <a:ea typeface="Maven Pro"/>
              <a:cs typeface="Maven Pro"/>
              <a:sym typeface="Maven Pro"/>
            </a:endParaRPr>
          </a:p>
          <a:p>
            <a:pPr indent="-317500" lvl="0" marL="457200" rtl="0" algn="l">
              <a:lnSpc>
                <a:spcPct val="100000"/>
              </a:lnSpc>
              <a:spcBef>
                <a:spcPts val="0"/>
              </a:spcBef>
              <a:spcAft>
                <a:spcPts val="0"/>
              </a:spcAft>
              <a:buSzPts val="1400"/>
              <a:buFont typeface="Maven Pro"/>
              <a:buChar char="●"/>
            </a:pPr>
            <a:r>
              <a:rPr b="1" lang="en" sz="1400">
                <a:latin typeface="Maven Pro"/>
                <a:ea typeface="Maven Pro"/>
                <a:cs typeface="Maven Pro"/>
                <a:sym typeface="Maven Pro"/>
              </a:rPr>
              <a:t>Districts 10 and 11 have the lowest property values in the City. Police activity is significantly higher.</a:t>
            </a:r>
            <a:endParaRPr b="1" sz="1400">
              <a:latin typeface="Maven Pro"/>
              <a:ea typeface="Maven Pro"/>
              <a:cs typeface="Maven Pro"/>
              <a:sym typeface="Maven Pro"/>
            </a:endParaRPr>
          </a:p>
          <a:p>
            <a:pPr indent="0" lvl="0" marL="0" rtl="0" algn="l">
              <a:lnSpc>
                <a:spcPct val="100000"/>
              </a:lnSpc>
              <a:spcBef>
                <a:spcPts val="0"/>
              </a:spcBef>
              <a:spcAft>
                <a:spcPts val="0"/>
              </a:spcAft>
              <a:buNone/>
            </a:pPr>
            <a:r>
              <a:t/>
            </a:r>
            <a:endParaRPr b="1" sz="1800">
              <a:latin typeface="Maven Pro"/>
              <a:ea typeface="Maven Pro"/>
              <a:cs typeface="Maven Pro"/>
              <a:sym typeface="Maven Pro"/>
            </a:endParaRPr>
          </a:p>
          <a:p>
            <a:pPr indent="0" lvl="0" marL="0" rtl="0" algn="l">
              <a:lnSpc>
                <a:spcPct val="100000"/>
              </a:lnSpc>
              <a:spcBef>
                <a:spcPts val="0"/>
              </a:spcBef>
              <a:spcAft>
                <a:spcPts val="0"/>
              </a:spcAft>
              <a:buNone/>
            </a:pPr>
            <a:r>
              <a:t/>
            </a:r>
            <a:endParaRPr b="1" sz="2800">
              <a:latin typeface="Maven Pro"/>
              <a:ea typeface="Maven Pro"/>
              <a:cs typeface="Maven Pro"/>
              <a:sym typeface="Maven Pro"/>
            </a:endParaRPr>
          </a:p>
          <a:p>
            <a:pPr indent="0" lvl="0" marL="0" rtl="0" algn="l">
              <a:lnSpc>
                <a:spcPct val="100000"/>
              </a:lnSpc>
              <a:spcBef>
                <a:spcPts val="0"/>
              </a:spcBef>
              <a:spcAft>
                <a:spcPts val="0"/>
              </a:spcAft>
              <a:buNone/>
            </a:pPr>
            <a:r>
              <a:t/>
            </a:r>
            <a:endParaRPr b="1" sz="2800">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neighborhood?</a:t>
            </a:r>
            <a:endParaRPr/>
          </a:p>
        </p:txBody>
      </p:sp>
      <p:sp>
        <p:nvSpPr>
          <p:cNvPr id="295" name="Google Shape;295;p16"/>
          <p:cNvSpPr txBox="1"/>
          <p:nvPr>
            <p:ph idx="1" type="body"/>
          </p:nvPr>
        </p:nvSpPr>
        <p:spPr>
          <a:xfrm>
            <a:off x="1303800" y="1325000"/>
            <a:ext cx="7030500" cy="32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 DataSF, there are multiple definitions of neighborhoods:</a:t>
            </a:r>
            <a:endParaRPr sz="1800"/>
          </a:p>
          <a:p>
            <a:pPr indent="-342900" lvl="0" marL="457200" rtl="0" algn="l">
              <a:spcBef>
                <a:spcPts val="1600"/>
              </a:spcBef>
              <a:spcAft>
                <a:spcPts val="0"/>
              </a:spcAft>
              <a:buSzPts val="1800"/>
              <a:buChar char="●"/>
            </a:pPr>
            <a:r>
              <a:rPr lang="en" sz="1800"/>
              <a:t>A</a:t>
            </a:r>
            <a:r>
              <a:rPr lang="en" sz="1800"/>
              <a:t>nalysis Neighborhoods (41)</a:t>
            </a:r>
            <a:endParaRPr sz="1800"/>
          </a:p>
          <a:p>
            <a:pPr indent="-342900" lvl="0" marL="457200" rtl="0" algn="l">
              <a:spcBef>
                <a:spcPts val="0"/>
              </a:spcBef>
              <a:spcAft>
                <a:spcPts val="0"/>
              </a:spcAft>
              <a:buSzPts val="1800"/>
              <a:buChar char="●"/>
            </a:pPr>
            <a:r>
              <a:rPr lang="en" sz="1800"/>
              <a:t>Realtor Neighborhoods (89)</a:t>
            </a:r>
            <a:endParaRPr sz="1800"/>
          </a:p>
          <a:p>
            <a:pPr indent="-342900" lvl="0" marL="457200" rtl="0" algn="l">
              <a:spcBef>
                <a:spcPts val="0"/>
              </a:spcBef>
              <a:spcAft>
                <a:spcPts val="0"/>
              </a:spcAft>
              <a:buSzPts val="1800"/>
              <a:buChar char="●"/>
            </a:pPr>
            <a:r>
              <a:rPr lang="en" sz="1800"/>
              <a:t>Planning Neighborhoods (38)</a:t>
            </a:r>
            <a:endParaRPr sz="1800"/>
          </a:p>
          <a:p>
            <a:pPr indent="-342900" lvl="0" marL="457200" rtl="0" algn="l">
              <a:spcBef>
                <a:spcPts val="0"/>
              </a:spcBef>
              <a:spcAft>
                <a:spcPts val="0"/>
              </a:spcAft>
              <a:buSzPts val="1800"/>
              <a:buChar char="●"/>
            </a:pPr>
            <a:r>
              <a:rPr lang="en" sz="1800"/>
              <a:t>Supervisor Districts (11)</a:t>
            </a:r>
            <a:endParaRPr sz="1800"/>
          </a:p>
          <a:p>
            <a:pPr indent="0" lvl="0" marL="0" rtl="0" algn="l">
              <a:spcBef>
                <a:spcPts val="1600"/>
              </a:spcBef>
              <a:spcAft>
                <a:spcPts val="0"/>
              </a:spcAft>
              <a:buNone/>
            </a:pPr>
            <a:r>
              <a:rPr lang="en" sz="1800"/>
              <a:t>In order to get a more significant set of data per neighborhood, we selected the Supervisor Districts for our analysis. Because these Districts are supposed to include the same number of citizens, it provides the best way to compare trends between neighborhoods.</a:t>
            </a:r>
            <a:endParaRPr sz="1800"/>
          </a:p>
          <a:p>
            <a:pPr indent="0" lvl="0" marL="0" rtl="0" algn="l">
              <a:spcBef>
                <a:spcPts val="1600"/>
              </a:spcBef>
              <a:spcAft>
                <a:spcPts val="0"/>
              </a:spcAft>
              <a:buNone/>
            </a:pPr>
            <a:r>
              <a:t/>
            </a:r>
            <a:endParaRPr/>
          </a:p>
          <a:p>
            <a:pPr indent="0" lvl="0" marL="0" rtl="0" algn="l">
              <a:spcBef>
                <a:spcPts val="1600"/>
              </a:spcBef>
              <a:spcAft>
                <a:spcPts val="0"/>
              </a:spcAft>
              <a:buNone/>
            </a:pPr>
            <a:r>
              <a:t/>
            </a:r>
            <a:endParaRPr sz="1800" u="sng">
              <a:solidFill>
                <a:srgbClr val="800080"/>
              </a:solidFill>
              <a:highlight>
                <a:srgbClr val="FFFFFF"/>
              </a:highlight>
              <a:latin typeface="Arial"/>
              <a:ea typeface="Arial"/>
              <a:cs typeface="Arial"/>
              <a:sym typeface="Arial"/>
              <a:hlinkClick r:id="rId3"/>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17"/>
          <p:cNvSpPr txBox="1"/>
          <p:nvPr>
            <p:ph idx="1" type="body"/>
          </p:nvPr>
        </p:nvSpPr>
        <p:spPr>
          <a:xfrm>
            <a:off x="5685325" y="719600"/>
            <a:ext cx="2633100" cy="39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San Francisco Supervisor Districts</a:t>
            </a:r>
            <a:endParaRPr b="1"/>
          </a:p>
          <a:p>
            <a:pPr indent="0" lvl="0" marL="0" rtl="0" algn="l">
              <a:spcBef>
                <a:spcPts val="1600"/>
              </a:spcBef>
              <a:spcAft>
                <a:spcPts val="1600"/>
              </a:spcAft>
              <a:buNone/>
            </a:pPr>
            <a:r>
              <a:rPr b="1" lang="en" sz="1000"/>
              <a:t>(Based on 2000 Census)</a:t>
            </a:r>
            <a:endParaRPr b="1" sz="1000"/>
          </a:p>
        </p:txBody>
      </p:sp>
      <p:pic>
        <p:nvPicPr>
          <p:cNvPr id="301" name="Google Shape;301;p17"/>
          <p:cNvPicPr preferRelativeResize="0"/>
          <p:nvPr/>
        </p:nvPicPr>
        <p:blipFill>
          <a:blip r:embed="rId3">
            <a:alphaModFix/>
          </a:blip>
          <a:stretch>
            <a:fillRect/>
          </a:stretch>
        </p:blipFill>
        <p:spPr>
          <a:xfrm>
            <a:off x="1273975" y="798987"/>
            <a:ext cx="4186952" cy="404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1456200" y="293775"/>
            <a:ext cx="7459800" cy="13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To gather this data, big thanks to the City of San Francisco for their impressive Data SF portal and datasets</a:t>
            </a:r>
            <a:endParaRPr sz="2400"/>
          </a:p>
        </p:txBody>
      </p:sp>
      <p:pic>
        <p:nvPicPr>
          <p:cNvPr id="307" name="Google Shape;307;p18"/>
          <p:cNvPicPr preferRelativeResize="0"/>
          <p:nvPr/>
        </p:nvPicPr>
        <p:blipFill>
          <a:blip r:embed="rId3">
            <a:alphaModFix/>
          </a:blip>
          <a:stretch>
            <a:fillRect/>
          </a:stretch>
        </p:blipFill>
        <p:spPr>
          <a:xfrm>
            <a:off x="920750" y="1765076"/>
            <a:ext cx="8100076" cy="3084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 </a:t>
            </a:r>
            <a:r>
              <a:rPr lang="en" sz="2400"/>
              <a:t>DataSF, we found datasets for:</a:t>
            </a:r>
            <a:br>
              <a:rPr lang="en"/>
            </a:br>
            <a:endParaRPr/>
          </a:p>
          <a:p>
            <a:pPr indent="-381000" lvl="0" marL="457200" rtl="0" algn="l">
              <a:spcBef>
                <a:spcPts val="0"/>
              </a:spcBef>
              <a:spcAft>
                <a:spcPts val="0"/>
              </a:spcAft>
              <a:buSzPts val="2400"/>
              <a:buAutoNum type="arabicParenR"/>
            </a:pPr>
            <a:r>
              <a:rPr lang="en" sz="2400"/>
              <a:t>Property Tax Rolls from 2006-2017</a:t>
            </a:r>
            <a:br>
              <a:rPr lang="en" sz="2400"/>
            </a:br>
            <a:endParaRPr sz="2400"/>
          </a:p>
          <a:p>
            <a:pPr indent="-381000" lvl="0" marL="457200" rtl="0" algn="l">
              <a:spcBef>
                <a:spcPts val="0"/>
              </a:spcBef>
              <a:spcAft>
                <a:spcPts val="0"/>
              </a:spcAft>
              <a:buSzPts val="2400"/>
              <a:buAutoNum type="arabicParenR"/>
            </a:pPr>
            <a:r>
              <a:rPr lang="en" sz="2400"/>
              <a:t>SFPD Calls For Service since 2008 </a:t>
            </a:r>
            <a:br>
              <a:rPr lang="en" sz="2400"/>
            </a:br>
            <a:endParaRPr sz="2400"/>
          </a:p>
          <a:p>
            <a:pPr indent="-381000" lvl="0" marL="457200" rtl="0" algn="l">
              <a:spcBef>
                <a:spcPts val="0"/>
              </a:spcBef>
              <a:spcAft>
                <a:spcPts val="0"/>
              </a:spcAft>
              <a:buSzPts val="2400"/>
              <a:buAutoNum type="arabicParenR"/>
            </a:pPr>
            <a:r>
              <a:rPr lang="en" sz="2400"/>
              <a:t>Citizen Complaints (311)</a:t>
            </a:r>
            <a:br>
              <a:rPr lang="en" sz="2400"/>
            </a:br>
            <a:endParaRPr sz="2400"/>
          </a:p>
          <a:p>
            <a:pPr indent="-381000" lvl="0" marL="457200" rtl="0" algn="l">
              <a:spcBef>
                <a:spcPts val="0"/>
              </a:spcBef>
              <a:spcAft>
                <a:spcPts val="0"/>
              </a:spcAft>
              <a:buSzPts val="2400"/>
              <a:buAutoNum type="arabicParenR"/>
            </a:pPr>
            <a:r>
              <a:rPr lang="en" sz="2400"/>
              <a:t>SFFD Calls For Service since 2006 </a:t>
            </a:r>
            <a:endParaRPr sz="2400"/>
          </a:p>
          <a:p>
            <a:pPr indent="0" lvl="0" marL="45720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t>
            </a:r>
            <a:endParaRPr/>
          </a:p>
        </p:txBody>
      </p:sp>
      <p:sp>
        <p:nvSpPr>
          <p:cNvPr id="318" name="Google Shape;318;p20"/>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It is wonderful that so much data is available online. However, we spent a significant amount of time not just analyzing the data but cleaning the data!</a:t>
            </a:r>
            <a:br>
              <a:rPr lang="en" sz="1400"/>
            </a:br>
            <a:endParaRPr sz="1400"/>
          </a:p>
          <a:p>
            <a:pPr indent="-317500" lvl="0" marL="457200" rtl="0" algn="l">
              <a:spcBef>
                <a:spcPts val="0"/>
              </a:spcBef>
              <a:spcAft>
                <a:spcPts val="0"/>
              </a:spcAft>
              <a:buSzPts val="1400"/>
              <a:buChar char="●"/>
            </a:pPr>
            <a:r>
              <a:rPr lang="en" sz="1400"/>
              <a:t>The Tax Collector data included many records with null values for critical fields (like Last Date Sale or Construction Year). Also, some data was clearly inconsistent and could not be used.</a:t>
            </a:r>
            <a:br>
              <a:rPr lang="en" sz="1400"/>
            </a:br>
            <a:endParaRPr sz="1400"/>
          </a:p>
          <a:p>
            <a:pPr indent="-317500" lvl="0" marL="457200" rtl="0" algn="l">
              <a:spcBef>
                <a:spcPts val="0"/>
              </a:spcBef>
              <a:spcAft>
                <a:spcPts val="0"/>
              </a:spcAft>
              <a:buSzPts val="1400"/>
              <a:buChar char="●"/>
            </a:pPr>
            <a:r>
              <a:rPr lang="en" sz="1400"/>
              <a:t>All data sets included fields with mixed type values (i.e. integers or dates mixed with plain text data)</a:t>
            </a:r>
            <a:br>
              <a:rPr lang="en" sz="1400"/>
            </a:br>
            <a:endParaRPr sz="1400"/>
          </a:p>
          <a:p>
            <a:pPr indent="-317500" lvl="0" marL="457200" rtl="0" algn="l">
              <a:spcBef>
                <a:spcPts val="0"/>
              </a:spcBef>
              <a:spcAft>
                <a:spcPts val="0"/>
              </a:spcAft>
              <a:buSzPts val="1400"/>
              <a:buChar char="●"/>
            </a:pPr>
            <a:r>
              <a:rPr lang="en" sz="1400"/>
              <a:t>Looking at 10 years of multiple data sets required spending a lot of time downloading data and processing the data.</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21"/>
          <p:cNvSpPr txBox="1"/>
          <p:nvPr>
            <p:ph type="title"/>
          </p:nvPr>
        </p:nvSpPr>
        <p:spPr>
          <a:xfrm>
            <a:off x="1303800" y="598575"/>
            <a:ext cx="7030500" cy="7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Property Values By District</a:t>
            </a:r>
            <a:endParaRPr/>
          </a:p>
        </p:txBody>
      </p:sp>
      <p:sp>
        <p:nvSpPr>
          <p:cNvPr id="324" name="Google Shape;324;p21"/>
          <p:cNvSpPr txBox="1"/>
          <p:nvPr>
            <p:ph idx="1" type="body"/>
          </p:nvPr>
        </p:nvSpPr>
        <p:spPr>
          <a:xfrm>
            <a:off x="1208550" y="1357275"/>
            <a:ext cx="7030500" cy="339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Because of CA Proposition 13, property values are only re-assessed after the property has been sold. So, we can only evaluate increased in property values on properties that were sold in a given year. </a:t>
            </a:r>
            <a:endParaRPr/>
          </a:p>
          <a:p>
            <a:pPr indent="-311150" lvl="0" marL="457200" rtl="0" algn="l">
              <a:spcBef>
                <a:spcPts val="0"/>
              </a:spcBef>
              <a:spcAft>
                <a:spcPts val="0"/>
              </a:spcAft>
              <a:buSzPts val="1300"/>
              <a:buChar char="●"/>
            </a:pPr>
            <a:r>
              <a:rPr lang="en"/>
              <a:t>The Date of Sale value had inaccurate data. Surprisingly, not only records with sale prices before 2000 were unreliable (Year 2K Problem), but records sold before 2010 had also problems.</a:t>
            </a:r>
            <a:endParaRPr/>
          </a:p>
          <a:p>
            <a:pPr indent="-311150" lvl="0" marL="457200" rtl="0" algn="l">
              <a:spcBef>
                <a:spcPts val="0"/>
              </a:spcBef>
              <a:spcAft>
                <a:spcPts val="0"/>
              </a:spcAft>
              <a:buSzPts val="1300"/>
              <a:buChar char="●"/>
            </a:pPr>
            <a:r>
              <a:rPr lang="en"/>
              <a:t>In order to determine properties sold in a particular year, we compared the tax value of the same parcel for two consecutive years. Those with an increase in value greater than 3% were clearly new sales.</a:t>
            </a:r>
            <a:endParaRPr/>
          </a:p>
          <a:p>
            <a:pPr indent="-311150" lvl="0" marL="457200" rtl="0" algn="l">
              <a:spcBef>
                <a:spcPts val="0"/>
              </a:spcBef>
              <a:spcAft>
                <a:spcPts val="0"/>
              </a:spcAft>
              <a:buSzPts val="1300"/>
              <a:buChar char="●"/>
            </a:pPr>
            <a:r>
              <a:rPr lang="en"/>
              <a:t>In order to provide a </a:t>
            </a:r>
            <a:r>
              <a:rPr lang="en"/>
              <a:t>consistent</a:t>
            </a:r>
            <a:r>
              <a:rPr lang="en"/>
              <a:t> way to compared properties, study only includes Dwellings, Condominiums and Live/Work Condominiums. This group includes over 70% of property sales.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